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65" r:id="rId4"/>
    <p:sldId id="258" r:id="rId5"/>
    <p:sldId id="312" r:id="rId6"/>
    <p:sldId id="264" r:id="rId7"/>
  </p:sldIdLst>
  <p:sldSz cx="12192000" cy="6858000"/>
  <p:notesSz cx="6858000" cy="9144000"/>
  <p:embeddedFontLst>
    <p:embeddedFont>
      <p:font typeface="Poppins" pitchFamily="2" charset="77"/>
      <p:regular r:id="rId9"/>
      <p:bold r:id="rId10"/>
      <p:italic r:id="rId11"/>
      <p:boldItalic r:id="rId1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0" roundtripDataSignature="AMtx7mj1YyBVNa+uY/z/pMAgnDSNz/Zup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5A2B"/>
    <a:srgbClr val="75C381"/>
    <a:srgbClr val="FD4D00"/>
    <a:srgbClr val="021698"/>
    <a:srgbClr val="0B2A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135"/>
    <p:restoredTop sz="96240"/>
  </p:normalViewPr>
  <p:slideViewPr>
    <p:cSldViewPr snapToGrid="0">
      <p:cViewPr varScale="1">
        <p:scale>
          <a:sx n="103" d="100"/>
          <a:sy n="103" d="100"/>
        </p:scale>
        <p:origin x="176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2" Type="http://schemas.openxmlformats.org/officeDocument/2006/relationships/slide" Target="slides/slide1.xml"/><Relationship Id="rId2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23" Type="http://schemas.openxmlformats.org/officeDocument/2006/relationships/theme" Target="theme/theme1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f427936c1c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endParaRPr dirty="0"/>
          </a:p>
        </p:txBody>
      </p:sp>
      <p:sp>
        <p:nvSpPr>
          <p:cNvPr id="82" name="Google Shape;82;g2f427936c1c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>
          <a:extLst>
            <a:ext uri="{FF2B5EF4-FFF2-40B4-BE49-F238E27FC236}">
              <a16:creationId xmlns:a16="http://schemas.microsoft.com/office/drawing/2014/main" id="{085EC481-671D-41A1-D2A7-D7568FA13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>
            <a:extLst>
              <a:ext uri="{FF2B5EF4-FFF2-40B4-BE49-F238E27FC236}">
                <a16:creationId xmlns:a16="http://schemas.microsoft.com/office/drawing/2014/main" id="{8F3EADBC-7C6B-F6C4-B961-455ACBD9C5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3" name="Google Shape;103;p2:notes">
            <a:extLst>
              <a:ext uri="{FF2B5EF4-FFF2-40B4-BE49-F238E27FC236}">
                <a16:creationId xmlns:a16="http://schemas.microsoft.com/office/drawing/2014/main" id="{324A5CD2-E4E4-1411-F4D3-206AD8EF2A3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41774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f427936c1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f427936c1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0" name="Google Shape;1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>
          <a:extLst>
            <a:ext uri="{FF2B5EF4-FFF2-40B4-BE49-F238E27FC236}">
              <a16:creationId xmlns:a16="http://schemas.microsoft.com/office/drawing/2014/main" id="{076B2709-4E19-512E-08CE-D837AB357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f427936c1c_0_1:notes">
            <a:extLst>
              <a:ext uri="{FF2B5EF4-FFF2-40B4-BE49-F238E27FC236}">
                <a16:creationId xmlns:a16="http://schemas.microsoft.com/office/drawing/2014/main" id="{7EB19753-0EC5-A04A-5446-C167BDE70EC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f427936c1c_0_1:notes">
            <a:extLst>
              <a:ext uri="{FF2B5EF4-FFF2-40B4-BE49-F238E27FC236}">
                <a16:creationId xmlns:a16="http://schemas.microsoft.com/office/drawing/2014/main" id="{897AF591-BDE4-42B0-D639-F3F6B6A46F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0356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6" r:id="rId5"/>
    <p:sldLayoutId id="2147483657" r:id="rId6"/>
    <p:sldLayoutId id="2147483658" r:id="rId7"/>
    <p:sldLayoutId id="214748365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nami.org/youth" TargetMode="External"/><Relationship Id="rId3" Type="http://schemas.openxmlformats.org/officeDocument/2006/relationships/image" Target="../media/image7.png"/><Relationship Id="rId7" Type="http://schemas.openxmlformats.org/officeDocument/2006/relationships/hyperlink" Target="mailto:helpline@nami.or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ami.org/nami-helpline/teen-young-adult-helpline/" TargetMode="External"/><Relationship Id="rId5" Type="http://schemas.openxmlformats.org/officeDocument/2006/relationships/hyperlink" Target="https://www.google.com/search?q=https://kevinlovefund.org/resources" TargetMode="Externa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A black text with white text&#10;&#10;Description automatically generated">
            <a:extLst>
              <a:ext uri="{FF2B5EF4-FFF2-40B4-BE49-F238E27FC236}">
                <a16:creationId xmlns:a16="http://schemas.microsoft.com/office/drawing/2014/main" id="{A67B4A8C-E173-0E32-86AD-A1A9D7B8F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934" y="2329594"/>
            <a:ext cx="4616434" cy="2019689"/>
          </a:xfrm>
          <a:prstGeom prst="rect">
            <a:avLst/>
          </a:prstGeom>
        </p:spPr>
      </p:pic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02E9B2EE-76CA-47F3-9977-3F2FCB7FD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739239"/>
            <a:ext cx="0" cy="320040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1882F228-0AE7-641D-144F-622AD6985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633" y="2445368"/>
            <a:ext cx="4644528" cy="1788142"/>
          </a:xfrm>
          <a:prstGeom prst="rect">
            <a:avLst/>
          </a:prstGeom>
        </p:spPr>
      </p:pic>
      <p:sp>
        <p:nvSpPr>
          <p:cNvPr id="85" name="Google Shape;85;g2f427936c1c_2_0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/>
          <p:nvPr/>
        </p:nvSpPr>
        <p:spPr>
          <a:xfrm>
            <a:off x="1499" y="0"/>
            <a:ext cx="12189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1"/>
          <p:cNvPicPr preferRelativeResize="0"/>
          <p:nvPr/>
        </p:nvPicPr>
        <p:blipFill>
          <a:blip r:embed="rId3"/>
          <a:srcRect l="6345" t="56" b="56"/>
          <a:stretch/>
        </p:blipFill>
        <p:spPr>
          <a:xfrm>
            <a:off x="7054049" y="0"/>
            <a:ext cx="5143349" cy="6858000"/>
          </a:xfrm>
          <a:prstGeom prst="rect">
            <a:avLst/>
          </a:prstGeom>
          <a:noFill/>
          <a:ln w="12700">
            <a:solidFill>
              <a:srgbClr val="7030A0"/>
            </a:solidFill>
            <a:prstDash val="solid"/>
          </a:ln>
        </p:spPr>
      </p:pic>
      <p:sp>
        <p:nvSpPr>
          <p:cNvPr id="93" name="Google Shape;93;p1"/>
          <p:cNvSpPr txBox="1"/>
          <p:nvPr/>
        </p:nvSpPr>
        <p:spPr>
          <a:xfrm>
            <a:off x="356850" y="464246"/>
            <a:ext cx="6341849" cy="122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en-US" sz="3600" b="1" i="0" u="none" strike="noStrike" dirty="0">
                <a:solidFill>
                  <a:srgbClr val="0A2B7D"/>
                </a:solidFill>
                <a:effectLst/>
                <a:latin typeface="Poppins" pitchFamily="2" charset="77"/>
              </a:rPr>
              <a:t>Real Talk: Strength in Seeking Support</a:t>
            </a:r>
            <a:endParaRPr sz="4000" b="1" i="0" u="none" strike="noStrike" cap="none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456637" y="2149542"/>
            <a:ext cx="5954303" cy="3912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“If you’re having a hard time, I want to remind you that you’re not alone. Sharing what you’re going through could be the most important thing you do. It was for me.”</a:t>
            </a:r>
          </a:p>
          <a:p>
            <a:br>
              <a:rPr lang="en-US" sz="2800" b="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</a:rPr>
            </a:br>
            <a:r>
              <a:rPr lang="en-US" sz="2800" b="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</a:rPr>
              <a:t>			</a:t>
            </a:r>
            <a:r>
              <a:rPr lang="en-US" sz="2400" b="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</a:rPr>
              <a:t>	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Poppins" pitchFamily="2" charset="77"/>
              </a:rPr>
              <a:t>-</a:t>
            </a:r>
            <a:r>
              <a:rPr lang="en-US" sz="2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Poppins" pitchFamily="2" charset="77"/>
              </a:rPr>
              <a:t> </a:t>
            </a:r>
            <a:r>
              <a:rPr lang="en-US" sz="2400" i="1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cs typeface="Poppins" pitchFamily="2" charset="77"/>
              </a:rPr>
              <a:t>Kevin Love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4">
          <a:extLst>
            <a:ext uri="{FF2B5EF4-FFF2-40B4-BE49-F238E27FC236}">
              <a16:creationId xmlns:a16="http://schemas.microsoft.com/office/drawing/2014/main" id="{6155A56A-85F6-F4A5-3005-C24B55E07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">
            <a:extLst>
              <a:ext uri="{FF2B5EF4-FFF2-40B4-BE49-F238E27FC236}">
                <a16:creationId xmlns:a16="http://schemas.microsoft.com/office/drawing/2014/main" id="{C77810CA-0080-047B-7718-61F18DA57D13}"/>
              </a:ext>
            </a:extLst>
          </p:cNvPr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">
            <a:extLst>
              <a:ext uri="{FF2B5EF4-FFF2-40B4-BE49-F238E27FC236}">
                <a16:creationId xmlns:a16="http://schemas.microsoft.com/office/drawing/2014/main" id="{0A7C5AE3-F0BA-39C3-7A41-0463FDF122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98965" y="613142"/>
            <a:ext cx="6273014" cy="981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75"/>
              </a:spcAft>
              <a:buClr>
                <a:srgbClr val="000000"/>
              </a:buClr>
              <a:buSzPts val="2800"/>
              <a:buNone/>
            </a:pPr>
            <a:r>
              <a:rPr lang="en-US" sz="4000" b="1" dirty="0">
                <a:solidFill>
                  <a:srgbClr val="00B050"/>
                </a:solidFill>
                <a:latin typeface="Poppins" pitchFamily="2" charset="77"/>
                <a:cs typeface="Poppins" pitchFamily="2" charset="77"/>
              </a:rPr>
              <a:t>Behind the Game Face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75"/>
              </a:spcAft>
              <a:buClr>
                <a:srgbClr val="000000"/>
              </a:buClr>
              <a:buSzPts val="2800"/>
              <a:buNone/>
            </a:pPr>
            <a:r>
              <a:rPr lang="en-US" sz="3000" b="1" i="1" dirty="0">
                <a:solidFill>
                  <a:srgbClr val="00B050"/>
                </a:solidFill>
                <a:latin typeface="Poppins" pitchFamily="2" charset="77"/>
                <a:cs typeface="Poppins" pitchFamily="2" charset="77"/>
              </a:rPr>
              <a:t>Warm-Up Activity</a:t>
            </a:r>
            <a:endParaRPr sz="3000" b="1" i="1" dirty="0">
              <a:solidFill>
                <a:srgbClr val="00B050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9" name="Google Shape;109;p2">
            <a:extLst>
              <a:ext uri="{FF2B5EF4-FFF2-40B4-BE49-F238E27FC236}">
                <a16:creationId xmlns:a16="http://schemas.microsoft.com/office/drawing/2014/main" id="{CCB202D1-F40A-1777-6354-0BAC707BB0A6}"/>
              </a:ext>
            </a:extLst>
          </p:cNvPr>
          <p:cNvSpPr txBox="1"/>
          <p:nvPr/>
        </p:nvSpPr>
        <p:spPr>
          <a:xfrm>
            <a:off x="4598965" y="1780591"/>
            <a:ext cx="7120180" cy="4565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2800" b="1" dirty="0">
                <a:latin typeface="Poppins" pitchFamily="2" charset="77"/>
                <a:cs typeface="Poppins" pitchFamily="2" charset="77"/>
              </a:rPr>
              <a:t>Front of Index Card:</a:t>
            </a:r>
            <a:r>
              <a:rPr lang="en-US" sz="2800" dirty="0">
                <a:latin typeface="Poppins" pitchFamily="2" charset="77"/>
                <a:cs typeface="Poppins" pitchFamily="2" charset="77"/>
              </a:rPr>
              <a:t> </a:t>
            </a:r>
          </a:p>
          <a:p>
            <a:pPr>
              <a:spcAft>
                <a:spcPts val="200"/>
              </a:spcAft>
            </a:pPr>
            <a:r>
              <a:rPr lang="en-US" sz="2800" dirty="0">
                <a:latin typeface="Poppins" pitchFamily="2" charset="77"/>
                <a:cs typeface="Poppins" pitchFamily="2" charset="77"/>
              </a:rPr>
              <a:t>What’s your ‘game face’?</a:t>
            </a:r>
            <a:endParaRPr lang="en-US" sz="3200" dirty="0">
              <a:latin typeface="Poppins" pitchFamily="2" charset="77"/>
              <a:cs typeface="Poppins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F5A2B"/>
                </a:solidFill>
                <a:latin typeface="Poppins" pitchFamily="2" charset="77"/>
                <a:cs typeface="Poppins" pitchFamily="2" charset="77"/>
              </a:rPr>
              <a:t>How others see you (teammates, coaches, family, friends, etc.)</a:t>
            </a:r>
          </a:p>
          <a:p>
            <a:endParaRPr lang="en-US" sz="2400" dirty="0">
              <a:solidFill>
                <a:srgbClr val="0B2A7D"/>
              </a:solidFill>
              <a:latin typeface="Poppins" pitchFamily="2" charset="77"/>
              <a:cs typeface="Poppins" pitchFamily="2" charset="77"/>
            </a:endParaRPr>
          </a:p>
          <a:p>
            <a:endParaRPr lang="en-US" sz="2800" dirty="0">
              <a:latin typeface="Poppins" pitchFamily="2" charset="77"/>
              <a:cs typeface="Poppins" pitchFamily="2" charset="77"/>
            </a:endParaRPr>
          </a:p>
          <a:p>
            <a:pPr>
              <a:spcAft>
                <a:spcPts val="200"/>
              </a:spcAft>
            </a:pPr>
            <a:r>
              <a:rPr lang="en-US" sz="2800" b="1" dirty="0">
                <a:latin typeface="Poppins" pitchFamily="2" charset="77"/>
                <a:cs typeface="Poppins" pitchFamily="2" charset="77"/>
              </a:rPr>
              <a:t>Back of Index Card:</a:t>
            </a:r>
            <a:r>
              <a:rPr lang="en-US" sz="2800" dirty="0">
                <a:latin typeface="Poppins" pitchFamily="2" charset="77"/>
                <a:cs typeface="Poppins" pitchFamily="2" charset="77"/>
              </a:rPr>
              <a:t> </a:t>
            </a:r>
          </a:p>
          <a:p>
            <a:pPr>
              <a:spcAft>
                <a:spcPts val="200"/>
              </a:spcAft>
            </a:pPr>
            <a:r>
              <a:rPr lang="en-US" sz="2800" dirty="0">
                <a:latin typeface="Poppins" pitchFamily="2" charset="77"/>
                <a:cs typeface="Poppins" pitchFamily="2" charset="77"/>
              </a:rPr>
              <a:t>What others don’t see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F5A2B"/>
                </a:solidFill>
                <a:latin typeface="Poppins" pitchFamily="2" charset="77"/>
                <a:cs typeface="Poppins" pitchFamily="2" charset="77"/>
              </a:rPr>
              <a:t>Emotions or struggles you don't always share (worries, stress, injury, challenges, etc.)</a:t>
            </a:r>
          </a:p>
        </p:txBody>
      </p:sp>
      <p:pic>
        <p:nvPicPr>
          <p:cNvPr id="11" name="Picture 10" descr="A person in a running outfit&#10;&#10;Description automatically generated">
            <a:extLst>
              <a:ext uri="{FF2B5EF4-FFF2-40B4-BE49-F238E27FC236}">
                <a16:creationId xmlns:a16="http://schemas.microsoft.com/office/drawing/2014/main" id="{1D3289B7-EA53-E53B-40A5-8F0F791767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261"/>
          <a:stretch/>
        </p:blipFill>
        <p:spPr>
          <a:xfrm>
            <a:off x="-1" y="0"/>
            <a:ext cx="4194313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8724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" name="Rectangle 11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ight Triangle 112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Google Shape;99;g2f427936c1c_0_1"/>
          <p:cNvSpPr txBox="1"/>
          <p:nvPr/>
        </p:nvSpPr>
        <p:spPr>
          <a:xfrm>
            <a:off x="1075767" y="1188637"/>
            <a:ext cx="2988234" cy="4480726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en-US" sz="4400" b="1" i="0" u="none" strike="noStrike" cap="none" dirty="0">
                <a:solidFill>
                  <a:srgbClr val="0A2B7D"/>
                </a:solidFill>
                <a:latin typeface="Poppins"/>
                <a:ea typeface="Poppins"/>
                <a:cs typeface="Poppins"/>
                <a:sym typeface="Poppins"/>
              </a:rPr>
              <a:t>Let’s hear from an expert…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lang="en-US" sz="2800" b="1" i="0" u="none" strike="noStrike" cap="none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erson wearing glasses and a black jacket&#10;&#10;Description automatically generated">
            <a:extLst>
              <a:ext uri="{FF2B5EF4-FFF2-40B4-BE49-F238E27FC236}">
                <a16:creationId xmlns:a16="http://schemas.microsoft.com/office/drawing/2014/main" id="{8F3660C3-24E1-72EF-8E4E-7C7E3A3CC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367" y="1709776"/>
            <a:ext cx="5289016" cy="3436882"/>
          </a:xfrm>
          <a:prstGeom prst="rect">
            <a:avLst/>
          </a:prstGeom>
          <a:ln w="38100">
            <a:solidFill>
              <a:srgbClr val="0B2A7D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90A1BF-AE4A-F6B9-06EC-4D380B4300A6}"/>
              </a:ext>
            </a:extLst>
          </p:cNvPr>
          <p:cNvSpPr txBox="1"/>
          <p:nvPr/>
        </p:nvSpPr>
        <p:spPr>
          <a:xfrm>
            <a:off x="5484467" y="4607130"/>
            <a:ext cx="2389070" cy="539528"/>
          </a:xfrm>
          <a:prstGeom prst="rect">
            <a:avLst/>
          </a:prstGeom>
          <a:solidFill>
            <a:srgbClr val="00B0F0"/>
          </a:solidFill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Dr. R Kweku </a:t>
            </a:r>
            <a:r>
              <a:rPr lang="en-US" b="1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Amoasi</a:t>
            </a:r>
            <a:endParaRPr lang="en-US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Team USA Psychologist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4" name="Google Shape;124;p4"/>
          <p:cNvCxnSpPr>
            <a:cxnSpLocks/>
          </p:cNvCxnSpPr>
          <p:nvPr/>
        </p:nvCxnSpPr>
        <p:spPr>
          <a:xfrm>
            <a:off x="2257083" y="1632242"/>
            <a:ext cx="1878549" cy="0"/>
          </a:xfrm>
          <a:prstGeom prst="straightConnector1">
            <a:avLst/>
          </a:prstGeom>
          <a:noFill/>
          <a:ln w="25400" cap="sq" cmpd="sng">
            <a:solidFill>
              <a:srgbClr val="262626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125" name="Google Shape;125;p4"/>
          <p:cNvSpPr/>
          <p:nvPr/>
        </p:nvSpPr>
        <p:spPr>
          <a:xfrm>
            <a:off x="5983629" y="3275112"/>
            <a:ext cx="22474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4"/>
          <p:cNvSpPr/>
          <p:nvPr/>
        </p:nvSpPr>
        <p:spPr>
          <a:xfrm>
            <a:off x="490582" y="2138301"/>
            <a:ext cx="5787108" cy="381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 b="1" dirty="0">
                <a:latin typeface="Poppins" pitchFamily="2" charset="77"/>
                <a:cs typeface="Poppins" pitchFamily="2" charset="77"/>
                <a:sym typeface="Calibri"/>
              </a:rPr>
              <a:t>Choose a few songs</a:t>
            </a:r>
            <a:r>
              <a:rPr lang="en-US" sz="2200" dirty="0">
                <a:latin typeface="Poppins" pitchFamily="2" charset="77"/>
                <a:cs typeface="Poppins" pitchFamily="2" charset="77"/>
                <a:sym typeface="Calibri"/>
              </a:rPr>
              <a:t> that helped you get through a challenging time.</a:t>
            </a:r>
          </a:p>
          <a:p>
            <a:pPr marL="457200" indent="-457200">
              <a:buFont typeface="+mj-lt"/>
              <a:buAutoNum type="arabicPeriod"/>
            </a:pPr>
            <a:endParaRPr lang="en-US" sz="2200" dirty="0">
              <a:latin typeface="Poppins" pitchFamily="2" charset="77"/>
              <a:cs typeface="Poppins" pitchFamily="2" charset="77"/>
              <a:sym typeface="Calibri"/>
            </a:endParaRPr>
          </a:p>
          <a:p>
            <a:pPr marL="457200" indent="-457200">
              <a:buFont typeface="+mj-lt"/>
              <a:buAutoNum type="arabicPeriod"/>
            </a:pPr>
            <a:endParaRPr lang="en-US" sz="2200" dirty="0">
              <a:latin typeface="Poppins" pitchFamily="2" charset="77"/>
              <a:cs typeface="Poppins" pitchFamily="2" charset="77"/>
              <a:sym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200" b="1" dirty="0">
                <a:latin typeface="Poppins" pitchFamily="2" charset="77"/>
                <a:cs typeface="Poppins" pitchFamily="2" charset="77"/>
              </a:rPr>
              <a:t>Write down </a:t>
            </a:r>
            <a:r>
              <a:rPr lang="en-US" sz="2200" dirty="0">
                <a:latin typeface="Poppins" pitchFamily="2" charset="77"/>
                <a:cs typeface="Poppins" pitchFamily="2" charset="77"/>
              </a:rPr>
              <a:t>why</a:t>
            </a:r>
            <a:r>
              <a:rPr lang="en-US" sz="2200" b="1" dirty="0">
                <a:latin typeface="Poppins" pitchFamily="2" charset="77"/>
                <a:cs typeface="Poppins" pitchFamily="2" charset="77"/>
              </a:rPr>
              <a:t> </a:t>
            </a:r>
            <a:r>
              <a:rPr lang="en-US" sz="2200" dirty="0">
                <a:latin typeface="Poppins" pitchFamily="2" charset="77"/>
                <a:cs typeface="Poppins" pitchFamily="2" charset="77"/>
              </a:rPr>
              <a:t>you picked that song for your playlist. </a:t>
            </a:r>
            <a:endParaRPr lang="en-US" sz="2200" b="1" dirty="0">
              <a:latin typeface="Poppins" pitchFamily="2" charset="77"/>
              <a:cs typeface="Poppins" pitchFamily="2" charset="77"/>
            </a:endParaRPr>
          </a:p>
          <a:p>
            <a:pPr marL="457200" indent="-457200">
              <a:buFont typeface="+mj-lt"/>
              <a:buAutoNum type="arabicPeriod"/>
            </a:pPr>
            <a:endParaRPr lang="en-US" sz="2200" b="1" dirty="0">
              <a:latin typeface="Poppins" pitchFamily="2" charset="77"/>
              <a:cs typeface="Poppins" pitchFamily="2" charset="77"/>
            </a:endParaRPr>
          </a:p>
          <a:p>
            <a:pPr marL="457200" indent="-457200">
              <a:buFont typeface="+mj-lt"/>
              <a:buAutoNum type="arabicPeriod"/>
            </a:pPr>
            <a:endParaRPr lang="en-US" sz="2200" b="1" dirty="0">
              <a:latin typeface="Poppins" pitchFamily="2" charset="77"/>
              <a:cs typeface="Poppins" pitchFamily="2" charset="77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200" b="1" dirty="0">
                <a:latin typeface="Poppins" pitchFamily="2" charset="77"/>
                <a:cs typeface="Poppins" pitchFamily="2" charset="77"/>
              </a:rPr>
              <a:t>Draw/design </a:t>
            </a:r>
            <a:r>
              <a:rPr lang="en-US" sz="2200" dirty="0">
                <a:latin typeface="Poppins" pitchFamily="2" charset="77"/>
                <a:cs typeface="Poppins" pitchFamily="2" charset="77"/>
              </a:rPr>
              <a:t>a picture as the </a:t>
            </a:r>
            <a:r>
              <a:rPr lang="en-US" sz="2200" b="1" dirty="0">
                <a:latin typeface="Poppins" pitchFamily="2" charset="77"/>
                <a:cs typeface="Poppins" pitchFamily="2" charset="77"/>
              </a:rPr>
              <a:t>cover art </a:t>
            </a:r>
            <a:r>
              <a:rPr lang="en-US" sz="2200" dirty="0">
                <a:latin typeface="Poppins" pitchFamily="2" charset="77"/>
                <a:cs typeface="Poppins" pitchFamily="2" charset="77"/>
              </a:rPr>
              <a:t>for your playlist, if you have extra time.</a:t>
            </a:r>
          </a:p>
        </p:txBody>
      </p:sp>
      <p:sp>
        <p:nvSpPr>
          <p:cNvPr id="127" name="Google Shape;127;p4"/>
          <p:cNvSpPr txBox="1"/>
          <p:nvPr/>
        </p:nvSpPr>
        <p:spPr>
          <a:xfrm>
            <a:off x="978822" y="817558"/>
            <a:ext cx="481062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FD4D00"/>
                </a:solidFill>
                <a:latin typeface="Poppins" pitchFamily="2" charset="77"/>
                <a:ea typeface="Calibri"/>
                <a:cs typeface="Poppins" pitchFamily="2" charset="77"/>
                <a:sym typeface="Calibri"/>
              </a:rPr>
              <a:t>Make a Music Playlist</a:t>
            </a:r>
            <a:endParaRPr sz="1800" dirty="0">
              <a:solidFill>
                <a:srgbClr val="FD4D0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9" name="Picture 8" descr="A group of black vinyl records&#10;&#10;Description automatically generated">
            <a:extLst>
              <a:ext uri="{FF2B5EF4-FFF2-40B4-BE49-F238E27FC236}">
                <a16:creationId xmlns:a16="http://schemas.microsoft.com/office/drawing/2014/main" id="{60591557-0A25-2AFD-98CB-91640AB2A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422" y="0"/>
            <a:ext cx="457423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8">
          <a:extLst>
            <a:ext uri="{FF2B5EF4-FFF2-40B4-BE49-F238E27FC236}">
              <a16:creationId xmlns:a16="http://schemas.microsoft.com/office/drawing/2014/main" id="{B07DDF3D-7A7D-1082-CEE2-0828B8F77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9" name="Rectangle 118">
            <a:extLst>
              <a:ext uri="{FF2B5EF4-FFF2-40B4-BE49-F238E27FC236}">
                <a16:creationId xmlns:a16="http://schemas.microsoft.com/office/drawing/2014/main" id="{6DFA2C58-DCDB-4512-D630-CAA71F78C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7D38E1BB-D677-76C8-7580-231CAAC97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270325" y="3369273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91EF92B3-A94D-44DC-F44B-3EA182800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374475" y="1040470"/>
            <a:ext cx="6858003" cy="47770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C2EF6D40-B9A5-8429-C683-6A8423BB2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7914" y="857786"/>
            <a:ext cx="11067024" cy="5208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Google Shape;99;g2f427936c1c_0_1">
            <a:extLst>
              <a:ext uri="{FF2B5EF4-FFF2-40B4-BE49-F238E27FC236}">
                <a16:creationId xmlns:a16="http://schemas.microsoft.com/office/drawing/2014/main" id="{0A773493-8837-062C-FB69-DB6A2218BB8F}"/>
              </a:ext>
            </a:extLst>
          </p:cNvPr>
          <p:cNvSpPr txBox="1"/>
          <p:nvPr/>
        </p:nvSpPr>
        <p:spPr>
          <a:xfrm>
            <a:off x="659750" y="472507"/>
            <a:ext cx="3401431" cy="769297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en-US" sz="4400" b="1" i="0" u="none" strike="noStrike" cap="none" dirty="0">
                <a:solidFill>
                  <a:srgbClr val="0A2B7D"/>
                </a:solidFill>
                <a:latin typeface="Poppins"/>
                <a:ea typeface="Poppins"/>
                <a:cs typeface="Poppins"/>
                <a:sym typeface="Poppins"/>
              </a:rPr>
              <a:t>Resources</a:t>
            </a:r>
          </a:p>
          <a:p>
            <a:pPr marL="0" marR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2300"/>
            </a:pPr>
            <a:endParaRPr lang="en-US" sz="4400" b="1" i="0" u="none" strike="noStrike" kern="1200" cap="none" dirty="0">
              <a:solidFill>
                <a:schemeClr val="tx1"/>
              </a:solidFill>
              <a:latin typeface="Poppins" pitchFamily="2" charset="77"/>
              <a:ea typeface="+mj-ea"/>
              <a:cs typeface="Poppins" pitchFamily="2" charset="77"/>
              <a:sym typeface="Poppins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42D9ABBB-4452-96FC-8D66-BEE6438CE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524009" y="3366125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Google Shape;100;g2f427936c1c_0_1">
            <a:extLst>
              <a:ext uri="{FF2B5EF4-FFF2-40B4-BE49-F238E27FC236}">
                <a16:creationId xmlns:a16="http://schemas.microsoft.com/office/drawing/2014/main" id="{9D9CABC4-6466-48AC-A667-75D158E17B9E}"/>
              </a:ext>
            </a:extLst>
          </p:cNvPr>
          <p:cNvSpPr txBox="1"/>
          <p:nvPr/>
        </p:nvSpPr>
        <p:spPr>
          <a:xfrm>
            <a:off x="5255259" y="1648870"/>
            <a:ext cx="5860971" cy="356026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457200" marR="100382" lvl="0" indent="-228600">
              <a:lnSpc>
                <a:spcPct val="90000"/>
              </a:lnSpc>
              <a:spcBef>
                <a:spcPts val="519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endParaRPr lang="en-US" sz="1900" i="1" kern="1200" dirty="0">
              <a:solidFill>
                <a:schemeClr val="tx1"/>
              </a:solidFill>
              <a:latin typeface="Poppins" pitchFamily="2" charset="77"/>
              <a:ea typeface="+mn-ea"/>
              <a:cs typeface="Poppins" pitchFamily="2" charset="77"/>
              <a:sym typeface="Poppins"/>
            </a:endParaRPr>
          </a:p>
        </p:txBody>
      </p:sp>
      <p:sp>
        <p:nvSpPr>
          <p:cNvPr id="3" name="Google Shape;100;g2f427936c1c_0_1">
            <a:extLst>
              <a:ext uri="{FF2B5EF4-FFF2-40B4-BE49-F238E27FC236}">
                <a16:creationId xmlns:a16="http://schemas.microsoft.com/office/drawing/2014/main" id="{C9E25C90-E2A6-93A7-63CF-D250F227EC48}"/>
              </a:ext>
            </a:extLst>
          </p:cNvPr>
          <p:cNvSpPr txBox="1"/>
          <p:nvPr/>
        </p:nvSpPr>
        <p:spPr>
          <a:xfrm>
            <a:off x="633223" y="1456660"/>
            <a:ext cx="6650129" cy="375247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228600" marR="100382" lvl="0">
              <a:lnSpc>
                <a:spcPct val="90000"/>
              </a:lnSpc>
              <a:spcBef>
                <a:spcPts val="519"/>
              </a:spcBef>
              <a:spcAft>
                <a:spcPts val="0"/>
              </a:spcAft>
              <a:buSzPts val="2400"/>
            </a:pPr>
            <a:endParaRPr lang="en-US" sz="1800" b="1" kern="1200" dirty="0">
              <a:solidFill>
                <a:schemeClr val="tx1"/>
              </a:solidFill>
              <a:latin typeface="Poppins" pitchFamily="2" charset="77"/>
              <a:ea typeface="+mn-ea"/>
              <a:cs typeface="Poppins" pitchFamily="2" charset="77"/>
              <a:sym typeface="Poppins"/>
            </a:endParaRPr>
          </a:p>
        </p:txBody>
      </p:sp>
      <p:pic>
        <p:nvPicPr>
          <p:cNvPr id="5" name="Picture 4" descr="A blue number on a black background&#10;&#10;Description automatically generated">
            <a:extLst>
              <a:ext uri="{FF2B5EF4-FFF2-40B4-BE49-F238E27FC236}">
                <a16:creationId xmlns:a16="http://schemas.microsoft.com/office/drawing/2014/main" id="{2352EFDF-6615-A9F2-1F52-2EC5CEAAD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1361" y="1719703"/>
            <a:ext cx="3303368" cy="639044"/>
          </a:xfrm>
          <a:prstGeom prst="rect">
            <a:avLst/>
          </a:prstGeom>
        </p:spPr>
      </p:pic>
      <p:pic>
        <p:nvPicPr>
          <p:cNvPr id="9" name="Picture 8" descr="A couple of women with red and white text&#10;&#10;Description automatically generated">
            <a:extLst>
              <a:ext uri="{FF2B5EF4-FFF2-40B4-BE49-F238E27FC236}">
                <a16:creationId xmlns:a16="http://schemas.microsoft.com/office/drawing/2014/main" id="{FC83F269-F8AE-CE9C-E5B1-00B9820B7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3458" y="2754289"/>
            <a:ext cx="3659174" cy="30493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41E49F-8825-A59B-08E0-5EDB74491F06}"/>
              </a:ext>
            </a:extLst>
          </p:cNvPr>
          <p:cNvSpPr txBox="1"/>
          <p:nvPr/>
        </p:nvSpPr>
        <p:spPr>
          <a:xfrm>
            <a:off x="659750" y="1383566"/>
            <a:ext cx="654629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00"/>
              </a:spcBef>
              <a:spcAft>
                <a:spcPts val="400"/>
              </a:spcAft>
            </a:pPr>
            <a:r>
              <a:rPr lang="en-US" sz="1800" b="1" i="0" dirty="0">
                <a:solidFill>
                  <a:srgbClr val="222222"/>
                </a:solidFill>
                <a:effectLst/>
                <a:latin typeface="Poppins" pitchFamily="2" charset="77"/>
                <a:cs typeface="Poppins" pitchFamily="2" charset="77"/>
              </a:rPr>
              <a:t>Emergency Services: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Poppins" pitchFamily="2" charset="77"/>
                <a:cs typeface="Poppins" pitchFamily="2" charset="77"/>
              </a:rPr>
              <a:t> Call </a:t>
            </a:r>
            <a:r>
              <a:rPr lang="en-US" sz="1800" b="1" i="0" dirty="0">
                <a:solidFill>
                  <a:srgbClr val="222222"/>
                </a:solidFill>
                <a:effectLst/>
                <a:latin typeface="Poppins" pitchFamily="2" charset="77"/>
                <a:cs typeface="Poppins" pitchFamily="2" charset="77"/>
              </a:rPr>
              <a:t>911</a:t>
            </a:r>
            <a:endParaRPr lang="en-US" sz="1800" b="0" i="0" dirty="0">
              <a:solidFill>
                <a:srgbClr val="222222"/>
              </a:solidFill>
              <a:effectLst/>
              <a:latin typeface="Poppins" pitchFamily="2" charset="77"/>
              <a:cs typeface="Poppins" pitchFamily="2" charset="77"/>
            </a:endParaRPr>
          </a:p>
          <a:p>
            <a:pPr algn="l">
              <a:spcBef>
                <a:spcPts val="100"/>
              </a:spcBef>
              <a:spcAft>
                <a:spcPts val="400"/>
              </a:spcAft>
            </a:pPr>
            <a:r>
              <a:rPr lang="en-US" sz="1800" b="1" i="0" dirty="0">
                <a:solidFill>
                  <a:srgbClr val="222222"/>
                </a:solidFill>
                <a:effectLst/>
                <a:latin typeface="Poppins" pitchFamily="2" charset="77"/>
                <a:cs typeface="Poppins" pitchFamily="2" charset="77"/>
              </a:rPr>
              <a:t>Suicide &amp; Crisis Lifeline: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Poppins" pitchFamily="2" charset="77"/>
                <a:cs typeface="Poppins" pitchFamily="2" charset="77"/>
              </a:rPr>
              <a:t> Call, Text, or Chat </a:t>
            </a:r>
            <a:r>
              <a:rPr lang="en-US" sz="1800" b="1" i="0" dirty="0">
                <a:solidFill>
                  <a:srgbClr val="222222"/>
                </a:solidFill>
                <a:effectLst/>
                <a:latin typeface="Poppins" pitchFamily="2" charset="77"/>
                <a:cs typeface="Poppins" pitchFamily="2" charset="77"/>
              </a:rPr>
              <a:t>988</a:t>
            </a:r>
            <a:endParaRPr lang="en-US" sz="1800" b="0" i="0" dirty="0">
              <a:solidFill>
                <a:srgbClr val="222222"/>
              </a:solidFill>
              <a:effectLst/>
              <a:latin typeface="Poppins" pitchFamily="2" charset="77"/>
              <a:cs typeface="Poppins" pitchFamily="2" charset="77"/>
            </a:endParaRPr>
          </a:p>
          <a:p>
            <a:pPr algn="l">
              <a:spcBef>
                <a:spcPts val="100"/>
              </a:spcBef>
              <a:spcAft>
                <a:spcPts val="400"/>
              </a:spcAft>
            </a:pPr>
            <a:r>
              <a:rPr lang="en-US" sz="1800" b="1" i="0" dirty="0">
                <a:solidFill>
                  <a:srgbClr val="222222"/>
                </a:solidFill>
                <a:effectLst/>
                <a:latin typeface="Poppins" pitchFamily="2" charset="77"/>
                <a:cs typeface="Poppins" pitchFamily="2" charset="77"/>
              </a:rPr>
              <a:t>Crisis Text Line: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Poppins" pitchFamily="2" charset="77"/>
                <a:cs typeface="Poppins" pitchFamily="2" charset="77"/>
              </a:rPr>
              <a:t> Text </a:t>
            </a:r>
            <a:r>
              <a:rPr lang="en-US" sz="1800" b="1" i="0" dirty="0">
                <a:solidFill>
                  <a:srgbClr val="222222"/>
                </a:solidFill>
                <a:effectLst/>
                <a:latin typeface="Poppins" pitchFamily="2" charset="77"/>
                <a:cs typeface="Poppins" pitchFamily="2" charset="77"/>
              </a:rPr>
              <a:t>"HOME"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Poppins" pitchFamily="2" charset="77"/>
                <a:cs typeface="Poppins" pitchFamily="2" charset="77"/>
              </a:rPr>
              <a:t> to </a:t>
            </a:r>
            <a:r>
              <a:rPr lang="en-US" sz="1800" b="1" i="0" dirty="0">
                <a:solidFill>
                  <a:srgbClr val="222222"/>
                </a:solidFill>
                <a:effectLst/>
                <a:latin typeface="Poppins" pitchFamily="2" charset="77"/>
                <a:cs typeface="Poppins" pitchFamily="2" charset="77"/>
              </a:rPr>
              <a:t>741741</a:t>
            </a:r>
          </a:p>
          <a:p>
            <a:pPr algn="l"/>
            <a:endParaRPr lang="en-US" sz="1800" b="0" i="0" dirty="0">
              <a:solidFill>
                <a:srgbClr val="222222"/>
              </a:solidFill>
              <a:effectLst/>
              <a:latin typeface="Poppins" pitchFamily="2" charset="77"/>
              <a:cs typeface="Poppins" pitchFamily="2" charset="77"/>
            </a:endParaRPr>
          </a:p>
          <a:p>
            <a:pPr algn="l"/>
            <a:r>
              <a:rPr lang="en-US" sz="1800" b="1" i="0" dirty="0">
                <a:solidFill>
                  <a:srgbClr val="222222"/>
                </a:solidFill>
                <a:effectLst/>
                <a:latin typeface="Poppins" pitchFamily="2" charset="77"/>
                <a:cs typeface="Poppins" pitchFamily="2" charset="77"/>
              </a:rPr>
              <a:t>Kevin Love Fund Resources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i="0" dirty="0">
                <a:solidFill>
                  <a:srgbClr val="222222"/>
                </a:solidFill>
                <a:effectLst/>
                <a:latin typeface="Poppins" pitchFamily="2" charset="77"/>
                <a:cs typeface="Poppins" pitchFamily="2" charset="77"/>
              </a:rPr>
              <a:t> Visit: </a:t>
            </a:r>
            <a:r>
              <a:rPr lang="en-US" sz="1800" b="0" i="0" dirty="0">
                <a:solidFill>
                  <a:srgbClr val="1155CC"/>
                </a:solidFill>
                <a:effectLst/>
                <a:latin typeface="Poppins" pitchFamily="2" charset="77"/>
                <a:cs typeface="Poppins" pitchFamily="2" charset="77"/>
                <a:hlinkClick r:id="rId5"/>
              </a:rPr>
              <a:t>kevinlovefund.org/resources</a:t>
            </a:r>
            <a:endParaRPr lang="en-US" sz="1800" b="0" i="0" dirty="0">
              <a:solidFill>
                <a:srgbClr val="1155CC"/>
              </a:solidFill>
              <a:effectLst/>
              <a:latin typeface="Poppins" pitchFamily="2" charset="77"/>
              <a:cs typeface="Poppins" pitchFamily="2" charset="77"/>
            </a:endParaRPr>
          </a:p>
          <a:p>
            <a:pPr algn="l"/>
            <a:endParaRPr lang="en-US" sz="1800" b="0" i="0" dirty="0">
              <a:solidFill>
                <a:srgbClr val="222222"/>
              </a:solidFill>
              <a:effectLst/>
              <a:latin typeface="Poppins" pitchFamily="2" charset="77"/>
              <a:cs typeface="Poppins" pitchFamily="2" charset="77"/>
            </a:endParaRPr>
          </a:p>
          <a:p>
            <a:pPr algn="l"/>
            <a:r>
              <a:rPr lang="en-US" sz="1800" b="1" i="0" dirty="0">
                <a:solidFill>
                  <a:srgbClr val="222222"/>
                </a:solidFill>
                <a:effectLst/>
                <a:latin typeface="Poppins" pitchFamily="2" charset="77"/>
                <a:cs typeface="Poppins" pitchFamily="2" charset="77"/>
                <a:hlinkClick r:id="rId6"/>
              </a:rPr>
              <a:t>NAMI Teen &amp; Young Adult HelpLine</a:t>
            </a:r>
            <a:endParaRPr lang="en-US" sz="1800" b="1" i="0" dirty="0">
              <a:solidFill>
                <a:srgbClr val="222222"/>
              </a:solidFill>
              <a:effectLst/>
              <a:latin typeface="Poppins" pitchFamily="2" charset="77"/>
              <a:cs typeface="Poppins" pitchFamily="2" charset="77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i="0" dirty="0">
                <a:solidFill>
                  <a:srgbClr val="222222"/>
                </a:solidFill>
                <a:effectLst/>
                <a:latin typeface="Poppins" pitchFamily="2" charset="77"/>
                <a:cs typeface="Poppins" pitchFamily="2" charset="77"/>
              </a:rPr>
              <a:t> Call: 800-950-NAMI (6264)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i="0" dirty="0">
                <a:solidFill>
                  <a:srgbClr val="222222"/>
                </a:solidFill>
                <a:effectLst/>
                <a:latin typeface="Poppins" pitchFamily="2" charset="77"/>
                <a:cs typeface="Poppins" pitchFamily="2" charset="77"/>
              </a:rPr>
              <a:t> Text: "FRIEND" to 62640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i="0" dirty="0">
                <a:solidFill>
                  <a:srgbClr val="222222"/>
                </a:solidFill>
                <a:effectLst/>
                <a:latin typeface="Poppins" pitchFamily="2" charset="77"/>
                <a:cs typeface="Poppins" pitchFamily="2" charset="77"/>
              </a:rPr>
              <a:t> Email: </a:t>
            </a:r>
            <a:r>
              <a:rPr lang="en-US" sz="1800" i="0" dirty="0">
                <a:solidFill>
                  <a:srgbClr val="1155CC"/>
                </a:solidFill>
                <a:effectLst/>
                <a:latin typeface="Poppins" pitchFamily="2" charset="77"/>
                <a:cs typeface="Poppins" pitchFamily="2" charset="77"/>
                <a:hlinkClick r:id="rId7"/>
              </a:rPr>
              <a:t>helpline@nami.org</a:t>
            </a:r>
            <a:endParaRPr lang="en-US" sz="1800" i="0" dirty="0">
              <a:solidFill>
                <a:srgbClr val="222222"/>
              </a:solidFill>
              <a:effectLst/>
              <a:latin typeface="Poppins" pitchFamily="2" charset="77"/>
              <a:cs typeface="Poppins" pitchFamily="2" charset="77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i="0" dirty="0">
                <a:solidFill>
                  <a:srgbClr val="222222"/>
                </a:solidFill>
                <a:effectLst/>
                <a:latin typeface="Poppins" pitchFamily="2" charset="77"/>
                <a:cs typeface="Poppins" pitchFamily="2" charset="77"/>
              </a:rPr>
              <a:t> Web: </a:t>
            </a:r>
            <a:r>
              <a:rPr lang="en-US" sz="1800" b="0" i="0" dirty="0">
                <a:solidFill>
                  <a:srgbClr val="1155CC"/>
                </a:solidFill>
                <a:effectLst/>
                <a:latin typeface="Poppins" pitchFamily="2" charset="77"/>
                <a:cs typeface="Poppins" pitchFamily="2" charset="77"/>
                <a:hlinkClick r:id="rId8"/>
              </a:rPr>
              <a:t>nami.org/youth</a:t>
            </a:r>
            <a:endParaRPr lang="en-US" sz="1800" b="0" i="0" dirty="0">
              <a:solidFill>
                <a:srgbClr val="1155CC"/>
              </a:solidFill>
              <a:effectLst/>
              <a:latin typeface="Poppins" pitchFamily="2" charset="77"/>
              <a:cs typeface="Poppins" pitchFamily="2" charset="77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1155CC"/>
              </a:solidFill>
              <a:latin typeface="Poppins" pitchFamily="2" charset="77"/>
              <a:cs typeface="Poppins" pitchFamily="2" charset="77"/>
            </a:endParaRPr>
          </a:p>
          <a:p>
            <a:r>
              <a:rPr lang="en-US" sz="1800" b="1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  <a:sym typeface="Poppins"/>
              </a:rPr>
              <a:t>Ask your coach or teacher for campus and local resources.</a:t>
            </a:r>
            <a:endParaRPr lang="en-US" sz="1800" b="0" i="0" dirty="0">
              <a:solidFill>
                <a:srgbClr val="222222"/>
              </a:solidFill>
              <a:effectLst/>
              <a:latin typeface="Poppins" pitchFamily="2" charset="77"/>
              <a:cs typeface="Poppins" pitchFamily="2" charset="77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902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LF Athlete Lesson 2_PowerPoint" id="{0E0259A4-3B80-614A-955F-5CDEC57D0154}" vid="{5B214217-5BB1-5343-BC5B-33141279F088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39444</TotalTime>
  <Words>261</Words>
  <Application>Microsoft Macintosh PowerPoint</Application>
  <PresentationFormat>Widescreen</PresentationFormat>
  <Paragraphs>40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Poppins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Ellile Foster</dc:creator>
  <cp:lastModifiedBy>Lucia Garcicevich Martins Almeida</cp:lastModifiedBy>
  <cp:revision>28</cp:revision>
  <dcterms:created xsi:type="dcterms:W3CDTF">2024-04-15T18:57:45Z</dcterms:created>
  <dcterms:modified xsi:type="dcterms:W3CDTF">2026-04-10T18:07:08Z</dcterms:modified>
</cp:coreProperties>
</file>